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4BF13-869C-4286-A891-B06A20799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592E3-D001-463E-BE24-ED55C60F0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5C8D5-5F4D-438E-8639-8D3216C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4B574-26A3-4165-9FDF-A06DD655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05E113-8D2D-4FDB-AB0F-5F1DA63D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697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B0773-3430-4C71-A220-2670AFD2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2247D3-CF89-4004-99CC-17F774873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CCA98-C93B-482E-A911-32420118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812C0-7D87-4891-B117-D6A1C222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E4FFC-424E-45E9-A198-913C958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598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44C8F4-2569-4A22-98A4-FEE19D64F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7E3AE4-D907-4804-A40D-C8A04067B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DA4A2-54EF-417F-A321-2E49C478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78151-B1E4-4B44-8199-074A9FE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C8441-9A06-4D73-9D9F-72239198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06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6F2F6-2B63-4215-AE88-3C5FAA9A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0D517-01F0-4B00-9494-9B7D4BF64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498223-10DF-4BF1-BEF5-F15A186E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57CA9-06EC-4A8C-87E2-42CEE8EB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17891-5753-482A-B22F-6C65CAA2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485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83654-1C98-430D-B8B5-CA44A39E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2B962C-C086-4BA9-AB75-9FDA8FE49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45B49-5140-42B5-A0FB-88EC6FD3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DAFB6-6853-4A85-A35D-9EDDF10F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04E76D-93D4-4B14-A8DF-9F53A91A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47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2C6B7-268D-4020-BE92-B11B3038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5E8DAD-B19E-4F38-BF1C-99000C4D1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C22A3F-65CE-4EC3-982B-59C10D1F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29B14C-8C80-44F3-9B14-6B8033BC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CAA1E4-F94D-43E7-B0CB-5908631A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3917A9-66EC-4135-AAE0-74A7FCC9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440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B350A-5D4B-4F3A-96E9-E93A6722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52F4B6-1BB3-423A-83FD-C41DB1423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30FD13-7CEF-41DA-96C1-35247199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411330-5067-4CD4-AFEC-FBC3870E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13BFB8-54EC-42DE-BAA9-2CADDFDA3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9DC171-A2A5-46DC-BAD5-1760BBFB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4F389D-4227-47EB-BFB0-B096F8B2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04B0D3-8E2B-4306-A9F6-FB61901B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4117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14B23-6DE2-4F04-8A9C-894924AE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DA406C-FBE4-44CA-95DE-F52C9022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0B3C43-4099-46EA-8137-EC6CB24A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40C535-934D-40F5-9409-31FEB1A2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2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56F3BB-09E4-4E6E-8192-11F9761B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F25650-FADF-428D-956D-A380FCC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A9728E-CE4A-47E1-8CAC-3EEC774B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55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B9003-0478-4E9D-9B69-B9EA8422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25411-B20E-4E44-81DD-AE823F29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73615-B9B9-407D-B4BB-C6FCBA7FD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7FF41-EDF7-4C8F-8928-A8435CE9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BD2D3-FD27-4DA7-93D4-57597BDA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77BB76-B103-42AD-ACB6-0E2299C4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65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C28F9-FDDD-4FBB-AF43-B450E9C5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2C3390-AFC1-47D0-9575-299332173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8F7EDA-E6ED-493F-993D-1F5538C4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28349A-7525-4096-A796-9E4867C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DD8E89-98F8-4FAE-847F-796BCA42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18B664-9A3D-474B-8EAC-207D9E12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07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ACA0C0-9E9D-4872-BE0B-C7FC3BEA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48461-1C47-4586-A2C7-574CACDD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E04EC-36B8-4FF3-92D6-B6A0496F0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2733-E9C7-4CCB-B88F-3AE283EE2E12}" type="datetimeFigureOut">
              <a:rPr lang="es-SV" smtClean="0"/>
              <a:t>8/4/2026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49A41B-1961-4CB0-AB3F-679A6293E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82282-6DA9-46C6-8017-B5A41869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3A11-01EF-4EC1-9F6E-3D217E18F94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06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85F8A87-F9AE-48EF-BFB2-5087BDE21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1656" y="3792507"/>
            <a:ext cx="7026441" cy="1696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100" dirty="0">
                <a:latin typeface="Arial Rounded MT Bold" panose="020F0704030504030204" pitchFamily="34" charset="0"/>
              </a:rPr>
              <a:t>Licda. Lucy de Romero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Brush Script MT" panose="03060802040406070304" pitchFamily="66" charset="0"/>
              </a:rPr>
              <a:t>Psicóloga</a:t>
            </a:r>
            <a:endParaRPr lang="es-SV" sz="1600" dirty="0">
              <a:latin typeface="Brush Script MT" panose="030608020404060703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3ABDFF-E1FC-43EA-A62E-062E932BF8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61390" y="1772643"/>
            <a:ext cx="6726585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3600" dirty="0">
                <a:latin typeface="Arial Rounded MT Bold" panose="020F0704030504030204" pitchFamily="34" charset="0"/>
              </a:rPr>
              <a:t>¨Miedo y Ansiedad en</a:t>
            </a:r>
            <a:br>
              <a:rPr lang="es-MX" sz="3600" dirty="0">
                <a:latin typeface="Arial Rounded MT Bold" panose="020F0704030504030204" pitchFamily="34" charset="0"/>
              </a:rPr>
            </a:br>
            <a:r>
              <a:rPr lang="es-MX" sz="3600" dirty="0">
                <a:latin typeface="Arial Rounded MT Bold" panose="020F0704030504030204" pitchFamily="34" charset="0"/>
              </a:rPr>
              <a:t> niños, niñas y adolescentes¨</a:t>
            </a:r>
            <a:endParaRPr lang="es-SV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30DD61-9C59-4AF3-8257-DA9E0D8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E07F55-7EF2-4C43-8A66-4AFCD26B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3658" cy="33652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D0A4FB-BBDC-43D9-8E3C-B69A1C7E3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975" y="-28074"/>
            <a:ext cx="3404025" cy="32751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6EBADA-6D24-4B99-ACAD-03ADD78DD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8" y="3255962"/>
            <a:ext cx="1691251" cy="36020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349FBD-9DEE-4B10-95EC-C40FA7DEE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447" y="3326017"/>
            <a:ext cx="1781865" cy="35319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5D833E-9390-4930-A537-A7D9E866A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061" y="3238228"/>
            <a:ext cx="3129510" cy="36197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749282-A435-411F-842A-081E5E89F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056" y="3139117"/>
            <a:ext cx="1716083" cy="37188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C2C41A-C274-4CD1-87C0-E408854FB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550" y="3057717"/>
            <a:ext cx="1467355" cy="3809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BF0AB8-DF90-46D6-921C-0A4CC92672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9" b="34479"/>
          <a:stretch/>
        </p:blipFill>
        <p:spPr>
          <a:xfrm>
            <a:off x="3542064" y="510844"/>
            <a:ext cx="4101999" cy="12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16F23-BD59-4964-BBA4-012450ED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7" y="2113716"/>
            <a:ext cx="8746957" cy="314809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>
                <a:latin typeface="Arial Rounded MT Bold" panose="020F0704030504030204" pitchFamily="34" charset="0"/>
              </a:rPr>
              <a:t>“Porque Dios no nos ha dado espíritu de temor, sino de poder, amor y dominio propio.”</a:t>
            </a:r>
            <a:br>
              <a:rPr lang="es-MX" sz="4000" dirty="0">
                <a:latin typeface="Arial Rounded MT Bold" panose="020F0704030504030204" pitchFamily="34" charset="0"/>
              </a:rPr>
            </a:br>
            <a:br>
              <a:rPr lang="es-MX" sz="4000" dirty="0">
                <a:latin typeface="Arial Rounded MT Bold" panose="020F0704030504030204" pitchFamily="34" charset="0"/>
              </a:rPr>
            </a:br>
            <a:r>
              <a:rPr lang="es-MX" sz="40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2da Timoteo 1:7</a:t>
            </a:r>
            <a:br>
              <a:rPr lang="es-MX" dirty="0"/>
            </a:br>
            <a:endParaRPr lang="es-SV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B3555D-BB38-474F-849D-ECA229A8D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8909" y="3236662"/>
            <a:ext cx="3353091" cy="36213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910CBA-7AFD-4A4E-B8EB-D3A16C7E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28" y="1"/>
            <a:ext cx="3872433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7155B-E1F1-47BE-A1FC-8B8102DC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66" y="49096"/>
            <a:ext cx="3884388" cy="491129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¿Qué es el miedo?</a:t>
            </a:r>
            <a:br>
              <a:rPr lang="es-MX" sz="3600" dirty="0">
                <a:latin typeface="Arial Rounded MT Bold" panose="020F0704030504030204" pitchFamily="34" charset="0"/>
              </a:rPr>
            </a:br>
            <a:r>
              <a:rPr lang="es-MX" sz="3600" dirty="0">
                <a:latin typeface="Arial Rounded MT Bold" panose="020F0704030504030204" pitchFamily="34" charset="0"/>
              </a:rPr>
              <a:t>Es una respuesta natural y necesaria,</a:t>
            </a:r>
            <a:br>
              <a:rPr lang="es-MX" sz="3600" dirty="0">
                <a:latin typeface="Arial Rounded MT Bold" panose="020F0704030504030204" pitchFamily="34" charset="0"/>
              </a:rPr>
            </a:br>
            <a:r>
              <a:rPr lang="es-MX" sz="3600" dirty="0">
                <a:latin typeface="Arial Rounded MT Bold" panose="020F0704030504030204" pitchFamily="34" charset="0"/>
              </a:rPr>
              <a:t>que aparece ante un peligro real. </a:t>
            </a:r>
            <a:br>
              <a:rPr lang="es-MX" sz="3600" dirty="0">
                <a:latin typeface="Arial Rounded MT Bold" panose="020F0704030504030204" pitchFamily="34" charset="0"/>
              </a:rPr>
            </a:br>
            <a:r>
              <a:rPr lang="es-MX" sz="2200" i="1" dirty="0">
                <a:latin typeface="Arial Rounded MT Bold" panose="020F0704030504030204" pitchFamily="34" charset="0"/>
              </a:rPr>
              <a:t>Por ejemplo: </a:t>
            </a:r>
            <a:r>
              <a:rPr lang="es-MX" sz="3600" dirty="0">
                <a:latin typeface="Arial Rounded MT Bold" panose="020F0704030504030204" pitchFamily="34" charset="0"/>
              </a:rPr>
              <a:t>Encontrarse frente a un perro agresivo.</a:t>
            </a:r>
            <a:br>
              <a:rPr lang="es-MX" sz="3600" dirty="0">
                <a:latin typeface="Arial Rounded MT Bold" panose="020F0704030504030204" pitchFamily="34" charset="0"/>
              </a:rPr>
            </a:br>
            <a:endParaRPr lang="es-SV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646CDF-FAE3-4545-A709-20FB21A32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782" y="0"/>
            <a:ext cx="2603218" cy="24569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0255DA-2860-40C2-BC7C-81126EA7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988"/>
            <a:ext cx="1489932" cy="114701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1B6A462-1137-4A82-8E64-6EDF4B9629FB}"/>
              </a:ext>
            </a:extLst>
          </p:cNvPr>
          <p:cNvSpPr txBox="1">
            <a:spLocks/>
          </p:cNvSpPr>
          <p:nvPr/>
        </p:nvSpPr>
        <p:spPr>
          <a:xfrm>
            <a:off x="5951621" y="193475"/>
            <a:ext cx="4131470" cy="491129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¿Qué es la ansiedad?</a:t>
            </a:r>
            <a:br>
              <a:rPr lang="es-MX" sz="3600" dirty="0">
                <a:latin typeface="Arial Rounded MT Bold" panose="020F0704030504030204" pitchFamily="34" charset="0"/>
              </a:rPr>
            </a:br>
            <a:r>
              <a:rPr lang="es-MX" sz="3600" dirty="0">
                <a:latin typeface="Arial Rounded MT Bold" panose="020F0704030504030204" pitchFamily="34" charset="0"/>
              </a:rPr>
              <a:t>Es la anticipación al peligro.</a:t>
            </a:r>
          </a:p>
          <a:p>
            <a:pPr algn="ctr"/>
            <a:r>
              <a:rPr lang="es-MX" sz="3600" dirty="0">
                <a:latin typeface="Arial Rounded MT Bold" panose="020F0704030504030204" pitchFamily="34" charset="0"/>
              </a:rPr>
              <a:t>Puede aparecer aunque no haya una amenaza real.</a:t>
            </a:r>
          </a:p>
          <a:p>
            <a:pPr algn="ctr"/>
            <a:r>
              <a:rPr lang="es-MX" sz="2200" i="1" dirty="0">
                <a:latin typeface="Arial Rounded MT Bold" panose="020F0704030504030204" pitchFamily="34" charset="0"/>
              </a:rPr>
              <a:t>Por ejemplo:</a:t>
            </a:r>
          </a:p>
          <a:p>
            <a:pPr algn="ctr"/>
            <a:r>
              <a:rPr lang="es-MX" sz="3600" dirty="0">
                <a:latin typeface="Arial Rounded MT Bold" panose="020F0704030504030204" pitchFamily="34" charset="0"/>
              </a:rPr>
              <a:t>“¿Y si aparece un perro?”</a:t>
            </a:r>
          </a:p>
          <a:p>
            <a:pPr algn="ctr"/>
            <a:br>
              <a:rPr lang="es-MX" sz="3600" dirty="0">
                <a:latin typeface="Arial Rounded MT Bold" panose="020F0704030504030204" pitchFamily="34" charset="0"/>
              </a:rPr>
            </a:br>
            <a:endParaRPr lang="es-SV" sz="3600" dirty="0">
              <a:latin typeface="Arial Rounded MT Bold" panose="020F07040305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D5890A-2960-4104-A8FA-6480B0CB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24" y="4521867"/>
            <a:ext cx="3692114" cy="2378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F2FDC7-48F1-4106-B8C4-384BD6677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350" y="4229034"/>
            <a:ext cx="4006611" cy="267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41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275F2-6353-4EC4-BC6D-99ECF8BD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5221" y="544258"/>
            <a:ext cx="10515600" cy="813970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Señales de</a:t>
            </a:r>
            <a:br>
              <a:rPr lang="es-SV" dirty="0"/>
            </a:b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F63AC-F05C-45FB-B156-D7A328EA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795" y="1700267"/>
            <a:ext cx="3546805" cy="5078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200" dirty="0">
                <a:solidFill>
                  <a:srgbClr val="CC00FF"/>
                </a:solidFill>
                <a:latin typeface="Arial Rounded MT Bold" panose="020F0704030504030204" pitchFamily="34" charset="0"/>
              </a:rPr>
              <a:t>En niños: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Llanto frecuente.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Apego excesivo.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Aislamiento.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Miedo a dormir solos.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Dolores físicos sin causa médica.</a:t>
            </a:r>
          </a:p>
          <a:p>
            <a:endParaRPr lang="es-SV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61E6B3-3DD6-4C0F-BD6D-EDC79F47A883}"/>
              </a:ext>
            </a:extLst>
          </p:cNvPr>
          <p:cNvSpPr txBox="1">
            <a:spLocks/>
          </p:cNvSpPr>
          <p:nvPr/>
        </p:nvSpPr>
        <p:spPr>
          <a:xfrm>
            <a:off x="6223837" y="1619304"/>
            <a:ext cx="4031334" cy="527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En adolescentes: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Irritabilidad.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Aislamiento.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Evitación (no quieren ir a clases, exposiciones)</a:t>
            </a:r>
          </a:p>
          <a:p>
            <a:r>
              <a:rPr lang="es-MX" sz="3200" dirty="0">
                <a:latin typeface="Arial Rounded MT Bold" panose="020F0704030504030204" pitchFamily="34" charset="0"/>
              </a:rPr>
              <a:t>Pensamientos negativos constantes.</a:t>
            </a:r>
          </a:p>
          <a:p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FCEA65-EDBF-47D7-86C6-2A7F52A43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2"/>
          <a:stretch/>
        </p:blipFill>
        <p:spPr>
          <a:xfrm>
            <a:off x="6223836" y="0"/>
            <a:ext cx="2382754" cy="1530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5D15D2-01DE-45BF-A53D-84D5CB7A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390" y="3994483"/>
            <a:ext cx="2860035" cy="2700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A456E8-AB18-4B73-90B9-439F2F22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8108"/>
            <a:ext cx="2111795" cy="38598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7540F5-BBC7-45C6-8410-105E2EF9B9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304" b="72982"/>
          <a:stretch/>
        </p:blipFill>
        <p:spPr>
          <a:xfrm>
            <a:off x="-50613" y="0"/>
            <a:ext cx="2561201" cy="21989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59A36F-7652-43AC-BEF2-706BBC5A6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3527" y="0"/>
            <a:ext cx="2603218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FF013-1B84-4614-94E2-5EF32884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57" y="166353"/>
            <a:ext cx="7991584" cy="1325563"/>
          </a:xfrm>
        </p:spPr>
        <p:txBody>
          <a:bodyPr/>
          <a:lstStyle/>
          <a:p>
            <a:pPr algn="ctr"/>
            <a:r>
              <a:rPr lang="es-MX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Errores comunes de los padres</a:t>
            </a:r>
            <a:br>
              <a:rPr lang="es-MX" dirty="0"/>
            </a:b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B9F4D-2C3C-4402-8C32-7CE5926A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844" y="1085055"/>
            <a:ext cx="4391526" cy="61659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❌ Minimizar:</a:t>
            </a: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“No es nada”</a:t>
            </a: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“Deja de llorar”</a:t>
            </a:r>
          </a:p>
          <a:p>
            <a:endParaRPr lang="es-MX" sz="4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❌ Sobreproteger:</a:t>
            </a: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Evitar todo lo que les da miedo</a:t>
            </a:r>
          </a:p>
          <a:p>
            <a:endParaRPr lang="es-MX" sz="4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❌ Etiquetar:</a:t>
            </a: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“Es muy miedoso”</a:t>
            </a: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“Es débil”</a:t>
            </a:r>
          </a:p>
          <a:p>
            <a:endParaRPr lang="es-MX" sz="4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4800" dirty="0">
                <a:latin typeface="Arial Rounded MT Bold" panose="020F0704030504030204" pitchFamily="34" charset="0"/>
              </a:rPr>
              <a:t>❌ Resolverles todo</a:t>
            </a:r>
          </a:p>
          <a:p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8D8F82-6133-4927-9CA3-D7D3F105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3732" cy="19996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3FA282-FFE8-4C3A-A5D9-90D0CC59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13427"/>
            <a:ext cx="2013284" cy="18445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0D6AC6-9B6D-47AF-A26F-EC22111AA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106" y="4705925"/>
            <a:ext cx="4224894" cy="2152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30E3A-E36B-4E37-8E4C-A95B948FA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517" y="692023"/>
            <a:ext cx="4676274" cy="30075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85CBF3-17C1-4804-A98D-3AA80C2E9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373" y="3370107"/>
            <a:ext cx="4204179" cy="261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102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7D173-48F5-4CFF-B08F-608F6E9C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34" y="-119251"/>
            <a:ext cx="10515600" cy="1325563"/>
          </a:xfrm>
        </p:spPr>
        <p:txBody>
          <a:bodyPr/>
          <a:lstStyle/>
          <a:p>
            <a:pPr algn="ctr"/>
            <a:r>
              <a:rPr lang="es-SV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Estrategias prácticas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F4F81-77EF-4309-9512-DAAE3B82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27" y="1122947"/>
            <a:ext cx="10008636" cy="56628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sz="4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1. Validar emociones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✔️ “Entiendo que tienes miedo”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❌ “No tengas miedo”</a:t>
            </a:r>
          </a:p>
          <a:p>
            <a:endParaRPr lang="es-MX" sz="4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4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2. Enseñar a calmar el cuerpo</a:t>
            </a:r>
          </a:p>
          <a:p>
            <a:pPr marL="0" indent="0">
              <a:buNone/>
            </a:pPr>
            <a:endParaRPr lang="es-MX" sz="4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4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3. Cambiar pensamientos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Ayudarles a pasar de: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“No puedo” → “Voy a intentarlo”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“Algo malo pasará” → “Estoy seguro ahora”</a:t>
            </a:r>
          </a:p>
          <a:p>
            <a:pPr marL="0" indent="0">
              <a:buNone/>
            </a:pPr>
            <a:endParaRPr lang="es-MX" sz="4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4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4. Exposición gradual. 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Por ejemplo: </a:t>
            </a:r>
          </a:p>
          <a:p>
            <a:pPr marL="0" indent="0">
              <a:buNone/>
            </a:pPr>
            <a:r>
              <a:rPr lang="es-MX" sz="4200" dirty="0">
                <a:latin typeface="Arial Rounded MT Bold" panose="020F0704030504030204" pitchFamily="34" charset="0"/>
              </a:rPr>
              <a:t>Dormir con luz → luego luz tenue → luego sin luz</a:t>
            </a:r>
          </a:p>
          <a:p>
            <a:pPr marL="0" indent="0">
              <a:buNone/>
            </a:pPr>
            <a:endParaRPr lang="es-MX" sz="3800" dirty="0">
              <a:latin typeface="Arial Rounded MT Bold" panose="020F0704030504030204" pitchFamily="34" charset="0"/>
            </a:endParaRPr>
          </a:p>
          <a:p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1E3572-B490-4EFD-9CD4-C202777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00" y="3666"/>
            <a:ext cx="2288485" cy="323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E33E54-9FCA-4B3C-AFC7-18EE8286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4"/>
          <a:stretch/>
        </p:blipFill>
        <p:spPr>
          <a:xfrm>
            <a:off x="5966395" y="953067"/>
            <a:ext cx="2891589" cy="273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69E7CC-B91F-484F-BE54-5BA88D6E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209" y="3501934"/>
            <a:ext cx="2765328" cy="2988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3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3AE11-A49D-4006-B7F3-A635AE1D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904" y="861670"/>
            <a:ext cx="5283760" cy="39268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dirty="0">
                <a:solidFill>
                  <a:schemeClr val="accent6"/>
                </a:solidFill>
                <a:latin typeface="Bahnschrift SemiBold" panose="020B0502040204020203" pitchFamily="34" charset="0"/>
              </a:rPr>
              <a:t>“Nuestros hijos no necesitan padres perfectos, necesitan padres presentes, que les enseñemos que el miedo y la ansiedad se aprenden a manejar.”</a:t>
            </a:r>
            <a:endParaRPr lang="es-SV" sz="3200" dirty="0">
              <a:solidFill>
                <a:schemeClr val="accent6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FFB100-B85C-42CF-9658-22FE7D8E5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9904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FB07CD-2E32-46FF-91DE-72DEA8F3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48" y="112022"/>
            <a:ext cx="4076751" cy="52620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109D50-3635-4A61-86F9-EECD4B26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874" y="4607100"/>
            <a:ext cx="5382125" cy="22508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DB9E00-FFC2-4C0A-9344-6171D4A3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592" y="4621425"/>
            <a:ext cx="190821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303</Words>
  <Application>Microsoft Office PowerPoint</Application>
  <PresentationFormat>Panorámica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Bahnschrift SemiBold</vt:lpstr>
      <vt:lpstr>Brush Script MT</vt:lpstr>
      <vt:lpstr>Calibri</vt:lpstr>
      <vt:lpstr>Calibri Light</vt:lpstr>
      <vt:lpstr>Tema de Office</vt:lpstr>
      <vt:lpstr>¨Miedo y Ansiedad en  niños, niñas y adolescentes¨</vt:lpstr>
      <vt:lpstr>“Porque Dios no nos ha dado espíritu de temor, sino de poder, amor y dominio propio.”  2da Timoteo 1:7 </vt:lpstr>
      <vt:lpstr>¿Qué es el miedo? Es una respuesta natural y necesaria, que aparece ante un peligro real.  Por ejemplo: Encontrarse frente a un perro agresivo. </vt:lpstr>
      <vt:lpstr>Señales de </vt:lpstr>
      <vt:lpstr>Errores comunes de los padres </vt:lpstr>
      <vt:lpstr>Estrategias prácticas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Ansiedad y miedos en  los niños, niñas y adolescentes</dc:title>
  <dc:creator>Psicopedagogía</dc:creator>
  <cp:lastModifiedBy>Psicopedagogía</cp:lastModifiedBy>
  <cp:revision>34</cp:revision>
  <dcterms:created xsi:type="dcterms:W3CDTF">2026-04-07T20:42:42Z</dcterms:created>
  <dcterms:modified xsi:type="dcterms:W3CDTF">2026-04-08T17:07:27Z</dcterms:modified>
</cp:coreProperties>
</file>